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1683" r:id="rId2"/>
    <p:sldId id="1655" r:id="rId3"/>
    <p:sldId id="1666" r:id="rId4"/>
    <p:sldId id="1665" r:id="rId5"/>
    <p:sldId id="1664" r:id="rId6"/>
    <p:sldId id="1663" r:id="rId7"/>
    <p:sldId id="1671" r:id="rId8"/>
    <p:sldId id="1654" r:id="rId9"/>
    <p:sldId id="1657" r:id="rId10"/>
    <p:sldId id="1658" r:id="rId11"/>
    <p:sldId id="1673" r:id="rId12"/>
    <p:sldId id="1661" r:id="rId13"/>
    <p:sldId id="1675" r:id="rId14"/>
    <p:sldId id="1674" r:id="rId15"/>
    <p:sldId id="1672" r:id="rId16"/>
    <p:sldId id="1680" r:id="rId17"/>
    <p:sldId id="1679" r:id="rId18"/>
    <p:sldId id="1678" r:id="rId19"/>
    <p:sldId id="1677" r:id="rId20"/>
    <p:sldId id="1676" r:id="rId21"/>
    <p:sldId id="1660" r:id="rId22"/>
    <p:sldId id="1615" r:id="rId23"/>
    <p:sldId id="1565" r:id="rId24"/>
    <p:sldId id="1639" r:id="rId25"/>
    <p:sldId id="1628" r:id="rId26"/>
    <p:sldId id="1441" r:id="rId27"/>
    <p:sldId id="1341" r:id="rId28"/>
    <p:sldId id="1682" r:id="rId29"/>
    <p:sldId id="1681" r:id="rId30"/>
    <p:sldId id="1634" r:id="rId31"/>
    <p:sldId id="1306" r:id="rId32"/>
    <p:sldId id="1646" r:id="rId33"/>
    <p:sldId id="1649" r:id="rId34"/>
    <p:sldId id="1462" r:id="rId35"/>
    <p:sldId id="1451" r:id="rId36"/>
    <p:sldId id="1616" r:id="rId37"/>
    <p:sldId id="1640" r:id="rId38"/>
    <p:sldId id="1571" r:id="rId39"/>
    <p:sldId id="1618" r:id="rId40"/>
    <p:sldId id="1647" r:id="rId41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0081A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91498" autoAdjust="0"/>
  </p:normalViewPr>
  <p:slideViewPr>
    <p:cSldViewPr>
      <p:cViewPr varScale="1">
        <p:scale>
          <a:sx n="138" d="100"/>
          <a:sy n="138" d="100"/>
        </p:scale>
        <p:origin x="81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china-aims-to-become-global-ai-leader-by-2030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utureoflife.org/ai-policy-china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dirty="0"/>
              <a:t>What do you remember from last week? What amazed/surprised you the most?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37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0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8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46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6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3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44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22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93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Computer power (GPUs) &amp; cloud computing services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4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5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you can predict because you see the connections – if you don’t see them forget about it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08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 comes from a position of leverage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04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leveraging gives u an indication of the future of work </a:t>
            </a:r>
          </a:p>
          <a:p>
            <a:endParaRPr lang="en-US" dirty="0"/>
          </a:p>
          <a:p>
            <a:r>
              <a:rPr lang="en-US" dirty="0"/>
              <a:t>They require a new education system and professional habits </a:t>
            </a:r>
          </a:p>
          <a:p>
            <a:r>
              <a:rPr lang="en-US" dirty="0"/>
              <a:t>You might think that these skills are everywhere but they are very concentrated </a:t>
            </a:r>
          </a:p>
          <a:p>
            <a:r>
              <a:rPr lang="en-US" dirty="0"/>
              <a:t>AI really bad at putting together different domains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42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knowledge does not travel </a:t>
            </a:r>
          </a:p>
          <a:p>
            <a:r>
              <a:rPr lang="en-US" dirty="0"/>
              <a:t>Individual and corporate needs this choice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8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complex interactions – super hard to predict </a:t>
            </a:r>
          </a:p>
          <a:p>
            <a:r>
              <a:rPr lang="en-US" dirty="0"/>
              <a:t>One lesson of complexity theory: hard to predict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45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math reflection that the more we move to a complex world, the more unequal</a:t>
            </a:r>
          </a:p>
          <a:p>
            <a:r>
              <a:rPr lang="en-US" dirty="0"/>
              <a:t>We have been trained to think that the world works this way, changes everything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leveraging gives u an indication of the future of work </a:t>
            </a:r>
          </a:p>
          <a:p>
            <a:endParaRPr lang="en-US" dirty="0"/>
          </a:p>
          <a:p>
            <a:r>
              <a:rPr lang="en-US" dirty="0"/>
              <a:t>They require a new education system and professional habits </a:t>
            </a:r>
          </a:p>
          <a:p>
            <a:r>
              <a:rPr lang="en-US" dirty="0"/>
              <a:t>You might think that these skills are everywhere but they are very concentrated </a:t>
            </a:r>
          </a:p>
          <a:p>
            <a:r>
              <a:rPr lang="en-US" dirty="0"/>
              <a:t>AI really bad at putting together different domains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0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6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20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4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i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Organize private </a:t>
            </a:r>
            <a:r>
              <a:rPr lang="en-US" dirty="0" err="1"/>
              <a:t>trainsings</a:t>
            </a:r>
            <a:r>
              <a:rPr lang="en-US" dirty="0"/>
              <a:t>, products, </a:t>
            </a:r>
            <a:r>
              <a:rPr lang="en-US" dirty="0" err="1"/>
              <a:t>inve</a:t>
            </a:r>
            <a:r>
              <a:rPr lang="en-US" dirty="0"/>
              <a:t> </a:t>
            </a:r>
            <a:r>
              <a:rPr lang="en-US" dirty="0" err="1"/>
              <a:t>strat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2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2017, China’s State Council issued the New Generation Artificial Intelligence Development Plan (AIDP)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80E14"/>
                </a:solidFill>
                <a:effectLst/>
                <a:latin typeface="Proxima Nova ZD"/>
              </a:rPr>
              <a:t> China is pursuing a three-step plan to turn AI into a core industry for the country, </a:t>
            </a:r>
            <a:r>
              <a:rPr lang="en-US" b="0" i="0" u="none" strike="noStrike" dirty="0">
                <a:solidFill>
                  <a:srgbClr val="1174C7"/>
                </a:solidFill>
                <a:effectLst/>
                <a:latin typeface="Proxima Nova ZD"/>
                <a:hlinkClick r:id="rId3"/>
              </a:rPr>
              <a:t>one that will be worth 150 billion yuan ($22bn) by the end of 2020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 ZD"/>
              </a:rPr>
              <a:t> to become</a:t>
            </a:r>
            <a:r>
              <a:rPr lang="en-US" b="0" i="0" u="none" strike="noStrike" dirty="0">
                <a:solidFill>
                  <a:srgbClr val="1174C7"/>
                </a:solidFill>
                <a:effectLst/>
                <a:latin typeface="Proxima Nova ZD"/>
                <a:hlinkClick r:id="rId4"/>
              </a:rPr>
              <a:t> the world's leading AI power by 2030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 ZD"/>
              </a:rPr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05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2017, China’s State Council issued the New Generation Artificial Intelligence Development Plan (AIDP)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53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62-019-0803-3" TargetMode="External"/><Relationship Id="rId4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F53EC74-371A-478C-A2E8-5ECBBA05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114" y="41213"/>
            <a:ext cx="9034112" cy="3368737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3600"/>
              </a:spcAft>
            </a:pPr>
            <a:r>
              <a:rPr lang="en-US" sz="4500" b="1" cap="small" dirty="0">
                <a:cs typeface="Helvetica" pitchFamily="34" charset="0"/>
              </a:rPr>
              <a:t>Artificial Intelligence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4500" b="1" cap="small" dirty="0">
                <a:cs typeface="Helvetica" pitchFamily="34" charset="0"/>
              </a:rPr>
              <a:t>&amp; Human Society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000" b="1" cap="small" dirty="0">
                <a:cs typeface="Helvetica" pitchFamily="34" charset="0"/>
              </a:rPr>
              <a:t>     </a:t>
            </a:r>
            <a:br>
              <a:rPr lang="en-US" sz="4500" b="1" cap="small" dirty="0">
                <a:cs typeface="Helvetica" pitchFamily="34" charset="0"/>
              </a:rPr>
            </a:br>
            <a:r>
              <a:rPr lang="en-US" sz="2400" b="1" cap="small" dirty="0">
                <a:cs typeface="Helvetica" pitchFamily="34" charset="0"/>
              </a:rPr>
              <a:t>Pierre-Alexandre                                           Balland</a:t>
            </a:r>
            <a:endParaRPr lang="en-US" sz="2400" dirty="0">
              <a:cs typeface="Helvetica" pitchFamily="34" charset="0"/>
            </a:endParaRPr>
          </a:p>
        </p:txBody>
      </p:sp>
      <p:sp>
        <p:nvSpPr>
          <p:cNvPr id="9" name="AutoShape 2" descr="Image result for london school of economics">
            <a:extLst>
              <a:ext uri="{FF2B5EF4-FFF2-40B4-BE49-F238E27FC236}">
                <a16:creationId xmlns:a16="http://schemas.microsoft.com/office/drawing/2014/main" id="{FA399B5E-7AE9-4ABE-8750-5BB89E3586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3737EB3-D3E4-47BF-AE95-7B5F4495C52C}"/>
              </a:ext>
            </a:extLst>
          </p:cNvPr>
          <p:cNvSpPr txBox="1">
            <a:spLocks/>
          </p:cNvSpPr>
          <p:nvPr/>
        </p:nvSpPr>
        <p:spPr bwMode="auto">
          <a:xfrm>
            <a:off x="76200" y="3795050"/>
            <a:ext cx="8808299" cy="131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31097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Helvetica" pitchFamily="34" charset="0"/>
            </a:endParaRPr>
          </a:p>
          <a:p>
            <a:pPr marL="131097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Helvetica" pitchFamily="34" charset="0"/>
              </a:rPr>
              <a:t>Utrecht University  </a:t>
            </a:r>
          </a:p>
          <a:p>
            <a:pPr marL="131097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Helvetica" pitchFamily="34" charset="0"/>
              </a:rPr>
              <a:t>AI Toulouse Institute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1A4E62-BDF9-4910-8B4D-43645ACD55DB}"/>
              </a:ext>
            </a:extLst>
          </p:cNvPr>
          <p:cNvSpPr txBox="1">
            <a:spLocks/>
          </p:cNvSpPr>
          <p:nvPr/>
        </p:nvSpPr>
        <p:spPr bwMode="auto">
          <a:xfrm>
            <a:off x="5867400" y="4219808"/>
            <a:ext cx="31385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31097" marR="0" lvl="0" indent="0" algn="r" defTabSz="914400" rtl="0" eaLnBrk="1" fontAlgn="base" latinLnBrk="0" hangingPunct="1">
              <a:lnSpc>
                <a:spcPct val="100000"/>
              </a:lnSpc>
              <a:spcBef>
                <a:spcPts val="1720"/>
              </a:spcBef>
              <a:spcAft>
                <a:spcPts val="2581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3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6DB72D-8DBF-443B-9A90-FA048A5C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is disrupting the global economy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1026" name="Picture 2" descr="The Largest Brands of the World 2020">
            <a:extLst>
              <a:ext uri="{FF2B5EF4-FFF2-40B4-BE49-F238E27FC236}">
                <a16:creationId xmlns:a16="http://schemas.microsoft.com/office/drawing/2014/main" id="{B2243034-7020-467D-8F0B-C27369211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4"/>
          <a:stretch/>
        </p:blipFill>
        <p:spPr bwMode="auto">
          <a:xfrm>
            <a:off x="408692" y="721023"/>
            <a:ext cx="7820908" cy="42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55C256-A096-449F-A9C0-62D9121E9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56" y="602988"/>
            <a:ext cx="2122487" cy="32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61CAA-9759-41F7-83F5-DD28BCAF8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30" y="824885"/>
            <a:ext cx="2035492" cy="323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92115-07A6-459C-9866-7B21299A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5" y="1431924"/>
            <a:ext cx="1587288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2DE365-FCF7-4890-8E5A-797AC090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30" y="4651407"/>
            <a:ext cx="1907964" cy="323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F759F0-78E8-4C9F-9907-22AAA1F89723}"/>
              </a:ext>
            </a:extLst>
          </p:cNvPr>
          <p:cNvSpPr txBox="1"/>
          <p:nvPr/>
        </p:nvSpPr>
        <p:spPr>
          <a:xfrm>
            <a:off x="6477000" y="942584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Top 100 companies by market cap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81480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573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ym typeface="Wingdings" panose="05000000000000000000" pitchFamily="2" charset="2"/>
              </a:rPr>
              <a:t>How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intelligent</a:t>
            </a:r>
            <a:r>
              <a:rPr lang="en-US" sz="4000" b="1" dirty="0">
                <a:sym typeface="Wingdings" panose="05000000000000000000" pitchFamily="2" charset="2"/>
              </a:rPr>
              <a:t> did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machines</a:t>
            </a:r>
            <a:r>
              <a:rPr lang="en-US" sz="4000" b="1" dirty="0">
                <a:sym typeface="Wingdings" panose="05000000000000000000" pitchFamily="2" charset="2"/>
              </a:rPr>
              <a:t> really become? </a:t>
            </a:r>
          </a:p>
        </p:txBody>
      </p:sp>
    </p:spTree>
    <p:extLst>
      <p:ext uri="{BB962C8B-B14F-4D97-AF65-F5344CB8AC3E}">
        <p14:creationId xmlns:p14="http://schemas.microsoft.com/office/powerpoint/2010/main" val="159693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C304BA-346D-4E7E-AA64-3AC16CC25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895350"/>
            <a:ext cx="38100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ability for a machine to perform </a:t>
            </a:r>
            <a:r>
              <a:rPr lang="en-US" b="1" dirty="0">
                <a:solidFill>
                  <a:srgbClr val="3333B2"/>
                </a:solidFill>
              </a:rPr>
              <a:t>a specific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narrow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F0D4F-D2BD-4BAE-A5E3-C207545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Defining AI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8040-0850-49BC-9051-CA34FA36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5350"/>
            <a:ext cx="451366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8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C304BA-346D-4E7E-AA64-3AC16CC25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895350"/>
            <a:ext cx="38100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ability for a machine to perform </a:t>
            </a:r>
            <a:r>
              <a:rPr lang="en-US" b="1" dirty="0">
                <a:solidFill>
                  <a:srgbClr val="3333B2"/>
                </a:solidFill>
              </a:rPr>
              <a:t>a specific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narrow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ability for a machine to learn to perform </a:t>
            </a:r>
            <a:r>
              <a:rPr lang="en-US" b="1" dirty="0">
                <a:solidFill>
                  <a:srgbClr val="3333B2"/>
                </a:solidFill>
              </a:rPr>
              <a:t>any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general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F0D4F-D2BD-4BAE-A5E3-C207545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Defining AI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8040-0850-49BC-9051-CA34FA36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5350"/>
            <a:ext cx="451366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C304BA-346D-4E7E-AA64-3AC16CC25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895350"/>
            <a:ext cx="38100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ability for a machine to perform </a:t>
            </a:r>
            <a:r>
              <a:rPr lang="en-US" b="1" dirty="0">
                <a:solidFill>
                  <a:srgbClr val="3333B2"/>
                </a:solidFill>
              </a:rPr>
              <a:t>a specific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narrow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ability for a machine to learn to perform </a:t>
            </a:r>
            <a:r>
              <a:rPr lang="en-US" b="1" dirty="0">
                <a:solidFill>
                  <a:srgbClr val="3333B2"/>
                </a:solidFill>
              </a:rPr>
              <a:t>any task </a:t>
            </a:r>
            <a:r>
              <a:rPr lang="en-US" dirty="0"/>
              <a:t>that requires human intelligence (</a:t>
            </a:r>
            <a:r>
              <a:rPr lang="en-US" b="1" dirty="0">
                <a:solidFill>
                  <a:srgbClr val="3333B2"/>
                </a:solidFill>
              </a:rPr>
              <a:t>general AI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F0D4F-D2BD-4BAE-A5E3-C207545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Defining AI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8040-0850-49BC-9051-CA34FA36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5350"/>
            <a:ext cx="4513666" cy="28194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8294EF7-5F55-4E7A-8558-40F9F665EA3A}"/>
              </a:ext>
            </a:extLst>
          </p:cNvPr>
          <p:cNvSpPr txBox="1">
            <a:spLocks/>
          </p:cNvSpPr>
          <p:nvPr/>
        </p:nvSpPr>
        <p:spPr bwMode="auto">
          <a:xfrm>
            <a:off x="416560" y="432435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Above this stage is </a:t>
            </a:r>
            <a:r>
              <a:rPr lang="en-US" b="1" dirty="0">
                <a:solidFill>
                  <a:srgbClr val="3333B2"/>
                </a:solidFill>
              </a:rPr>
              <a:t>superintelligence &amp; singularity </a:t>
            </a:r>
          </a:p>
        </p:txBody>
      </p:sp>
    </p:spTree>
    <p:extLst>
      <p:ext uri="{BB962C8B-B14F-4D97-AF65-F5344CB8AC3E}">
        <p14:creationId xmlns:p14="http://schemas.microsoft.com/office/powerpoint/2010/main" val="3315601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24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023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don’t have intelligent machines - we have fast               and accurate </a:t>
            </a:r>
            <a:r>
              <a:rPr lang="en-US" b="1" dirty="0">
                <a:solidFill>
                  <a:srgbClr val="3333B2"/>
                </a:solidFill>
              </a:rPr>
              <a:t>prediction machines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67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don’t have intelligent machines - we have fast               and accurate </a:t>
            </a:r>
            <a:r>
              <a:rPr lang="en-US" b="1" dirty="0">
                <a:solidFill>
                  <a:srgbClr val="3333B2"/>
                </a:solidFill>
              </a:rPr>
              <a:t>prediction machines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haven’t made any </a:t>
            </a:r>
            <a:r>
              <a:rPr lang="en-US" u="sng" dirty="0"/>
              <a:t>significant</a:t>
            </a:r>
            <a:r>
              <a:rPr lang="en-US" dirty="0"/>
              <a:t> progress in creating AGI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5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04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51D85-4C8E-4D1D-9C0F-4397C9B6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742950"/>
            <a:ext cx="8382000" cy="4114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Artificial Intelligence is </a:t>
            </a:r>
            <a:r>
              <a:rPr lang="en-US" u="sng" dirty="0"/>
              <a:t>all</a:t>
            </a:r>
            <a:r>
              <a:rPr lang="en-US" dirty="0"/>
              <a:t> about </a:t>
            </a:r>
            <a:r>
              <a:rPr lang="en-US" b="1" dirty="0">
                <a:solidFill>
                  <a:srgbClr val="3333B2"/>
                </a:solidFill>
              </a:rPr>
              <a:t>specific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Huge transformative advances</a:t>
            </a:r>
            <a:r>
              <a:rPr lang="en-US" dirty="0"/>
              <a:t> have been                 made in specific/narrow AI (thanks to more data,       computer power &amp; better ML/DL algorithms)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Advances are mainly about (internet) </a:t>
            </a:r>
            <a:r>
              <a:rPr lang="en-US" b="1" dirty="0">
                <a:solidFill>
                  <a:srgbClr val="3333B2"/>
                </a:solidFill>
              </a:rPr>
              <a:t>data-driven           solutions </a:t>
            </a:r>
            <a:r>
              <a:rPr lang="en-US" dirty="0"/>
              <a:t>to 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don’t have intelligent machines - we have fast               and accurate </a:t>
            </a:r>
            <a:r>
              <a:rPr lang="en-US" b="1" dirty="0">
                <a:solidFill>
                  <a:srgbClr val="3333B2"/>
                </a:solidFill>
              </a:rPr>
              <a:t>prediction machines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We haven’t made any </a:t>
            </a:r>
            <a:r>
              <a:rPr lang="en-US" u="sng" dirty="0"/>
              <a:t>significant</a:t>
            </a:r>
            <a:r>
              <a:rPr lang="en-US" dirty="0"/>
              <a:t> progress in creating AGI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Singularity is likely to happen but far, far away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DCF77-A583-42B4-B9DA-3450C62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state-of-the-art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2050" name="Picture 2" descr="Prediction Machines: The Simple Economics of Artificial Intelligence:  Agrawal, Ajay, Gans, Joshua, Goldfarb, Avi: 9781633695672: Books - Amazon.ca">
            <a:extLst>
              <a:ext uri="{FF2B5EF4-FFF2-40B4-BE49-F238E27FC236}">
                <a16:creationId xmlns:a16="http://schemas.microsoft.com/office/drawing/2014/main" id="{21F261B0-73BD-48B3-87CD-E1D27F6F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45" y="774700"/>
            <a:ext cx="17430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15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Superpowers: China, Silicon Valley, and the New World Order by Kai-Fu Lee">
            <a:extLst>
              <a:ext uri="{FF2B5EF4-FFF2-40B4-BE49-F238E27FC236}">
                <a16:creationId xmlns:a16="http://schemas.microsoft.com/office/drawing/2014/main" id="{4D915431-09A2-46F9-95CD-6A2FA5D35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8" r="14702"/>
          <a:stretch/>
        </p:blipFill>
        <p:spPr bwMode="auto">
          <a:xfrm>
            <a:off x="7223125" y="1060450"/>
            <a:ext cx="1666875" cy="240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C343AC-FAAC-44A3-960A-2E0DE885F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1: Building </a:t>
            </a:r>
            <a:r>
              <a:rPr lang="en-US" b="1" dirty="0">
                <a:solidFill>
                  <a:srgbClr val="3333B2"/>
                </a:solidFill>
              </a:rPr>
              <a:t>recommendation systems </a:t>
            </a:r>
            <a:r>
              <a:rPr lang="en-US" dirty="0"/>
              <a:t>with                 </a:t>
            </a:r>
            <a:r>
              <a:rPr lang="en-US" b="1" dirty="0"/>
              <a:t>internet data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2: Using </a:t>
            </a:r>
            <a:r>
              <a:rPr lang="en-US" b="1" dirty="0"/>
              <a:t>private data </a:t>
            </a:r>
            <a:r>
              <a:rPr lang="en-US" dirty="0"/>
              <a:t>for </a:t>
            </a:r>
            <a:r>
              <a:rPr lang="en-US" b="1" dirty="0">
                <a:solidFill>
                  <a:srgbClr val="3333B2"/>
                </a:solidFill>
              </a:rPr>
              <a:t>decision-making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3: Integrating prediction machines with sensors                   = </a:t>
            </a:r>
            <a:r>
              <a:rPr lang="en-US" b="1" dirty="0">
                <a:solidFill>
                  <a:srgbClr val="3333B2"/>
                </a:solidFill>
              </a:rPr>
              <a:t>perception AI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4: Fully-autonomous AI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F4D366-E087-4534-B1D5-DB6C6B8A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4 waves of AI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78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Champions of the first AI wave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64A73-45E7-4F81-89CF-2822ED52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3239680"/>
            <a:ext cx="2599682" cy="1299841"/>
          </a:xfrm>
          <a:prstGeom prst="rect">
            <a:avLst/>
          </a:prstGeom>
        </p:spPr>
      </p:pic>
      <p:sp>
        <p:nvSpPr>
          <p:cNvPr id="7" name="AutoShape 4" descr="RÃ©sultat de recherche d'images pour &quot;google&quot;">
            <a:extLst>
              <a:ext uri="{FF2B5EF4-FFF2-40B4-BE49-F238E27FC236}">
                <a16:creationId xmlns:a16="http://schemas.microsoft.com/office/drawing/2014/main" id="{9B40005F-3197-4B97-9F27-45BE128C7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304291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Ã©sultat de recherche d'images pour &quot;google&quot;">
            <a:extLst>
              <a:ext uri="{FF2B5EF4-FFF2-40B4-BE49-F238E27FC236}">
                <a16:creationId xmlns:a16="http://schemas.microsoft.com/office/drawing/2014/main" id="{0EE6E213-9346-4A6F-B062-3980FDB207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0" y="283026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Fichier:Google &quot;G&quot; Logo.svg">
            <a:extLst>
              <a:ext uri="{FF2B5EF4-FFF2-40B4-BE49-F238E27FC236}">
                <a16:creationId xmlns:a16="http://schemas.microsoft.com/office/drawing/2014/main" id="{D486E20D-D6C2-490A-ACB2-C698C494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960" y="986158"/>
            <a:ext cx="1597152" cy="1597153"/>
          </a:xfrm>
          <a:prstGeom prst="rect">
            <a:avLst/>
          </a:prstGeom>
          <a:noFill/>
        </p:spPr>
      </p:pic>
      <p:pic>
        <p:nvPicPr>
          <p:cNvPr id="10" name="Picture 10" descr="RÃ©sultat de recherche d'images pour &quot;facebook&quot;">
            <a:extLst>
              <a:ext uri="{FF2B5EF4-FFF2-40B4-BE49-F238E27FC236}">
                <a16:creationId xmlns:a16="http://schemas.microsoft.com/office/drawing/2014/main" id="{27737FF1-4C37-4691-B7EA-DFE68833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3835" y="1784734"/>
            <a:ext cx="1492009" cy="1492009"/>
          </a:xfrm>
          <a:prstGeom prst="rect">
            <a:avLst/>
          </a:prstGeom>
          <a:noFill/>
        </p:spPr>
      </p:pic>
      <p:pic>
        <p:nvPicPr>
          <p:cNvPr id="11" name="Picture 12" descr="Image associÃ©e">
            <a:extLst>
              <a:ext uri="{FF2B5EF4-FFF2-40B4-BE49-F238E27FC236}">
                <a16:creationId xmlns:a16="http://schemas.microsoft.com/office/drawing/2014/main" id="{8E206F59-1717-4A76-95D0-3027660DD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934" y="1785632"/>
            <a:ext cx="2438400" cy="1981201"/>
          </a:xfrm>
          <a:prstGeom prst="rect">
            <a:avLst/>
          </a:prstGeom>
          <a:noFill/>
        </p:spPr>
      </p:pic>
      <p:pic>
        <p:nvPicPr>
          <p:cNvPr id="12" name="Picture 2" descr="Image result for baidu">
            <a:extLst>
              <a:ext uri="{FF2B5EF4-FFF2-40B4-BE49-F238E27FC236}">
                <a16:creationId xmlns:a16="http://schemas.microsoft.com/office/drawing/2014/main" id="{8E27C383-D762-456A-B09F-10216B079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31736" r="5619" b="1387"/>
          <a:stretch/>
        </p:blipFill>
        <p:spPr bwMode="auto">
          <a:xfrm>
            <a:off x="5334000" y="758782"/>
            <a:ext cx="3178296" cy="114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ED5191-1ACB-4C43-AB8A-2954A2C17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3737623"/>
            <a:ext cx="3238500" cy="7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8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6ADC-40F4-43B0-8512-2DACF250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Reinforcing Feedback Loops in AI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C74CD-C7D6-4091-A00F-F35B3D30F643}"/>
              </a:ext>
            </a:extLst>
          </p:cNvPr>
          <p:cNvSpPr/>
          <p:nvPr/>
        </p:nvSpPr>
        <p:spPr>
          <a:xfrm>
            <a:off x="4820432" y="4102001"/>
            <a:ext cx="1984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Google’s offers a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better product</a:t>
            </a:r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38B89-31FA-4F92-A0BD-CE2250CFCE2B}"/>
              </a:ext>
            </a:extLst>
          </p:cNvPr>
          <p:cNvSpPr/>
          <p:nvPr/>
        </p:nvSpPr>
        <p:spPr>
          <a:xfrm>
            <a:off x="2896011" y="2528471"/>
            <a:ext cx="19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B2"/>
                </a:solidFill>
              </a:rPr>
              <a:t>More customers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use Google 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D2329-B956-46C5-9C9E-E4EEA1A63605}"/>
              </a:ext>
            </a:extLst>
          </p:cNvPr>
          <p:cNvSpPr/>
          <p:nvPr/>
        </p:nvSpPr>
        <p:spPr>
          <a:xfrm>
            <a:off x="4953000" y="1428750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 gets 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more data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9D04B-8CFC-4C92-82D7-39E619211529}"/>
              </a:ext>
            </a:extLst>
          </p:cNvPr>
          <p:cNvSpPr/>
          <p:nvPr/>
        </p:nvSpPr>
        <p:spPr>
          <a:xfrm>
            <a:off x="6682962" y="2528471"/>
            <a:ext cx="2104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333B2"/>
                </a:solidFill>
              </a:rPr>
              <a:t>Google’s algorithm</a:t>
            </a:r>
          </a:p>
          <a:p>
            <a:pPr algn="ctr"/>
            <a:r>
              <a:rPr lang="en-US" dirty="0">
                <a:solidFill>
                  <a:srgbClr val="3333B2"/>
                </a:solidFill>
              </a:rPr>
              <a:t>gets better</a:t>
            </a:r>
            <a:endParaRPr lang="nl-NL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3A9D733-91DF-444F-BC7D-41CAEE2E899D}"/>
              </a:ext>
            </a:extLst>
          </p:cNvPr>
          <p:cNvSpPr/>
          <p:nvPr/>
        </p:nvSpPr>
        <p:spPr>
          <a:xfrm rot="14127798">
            <a:off x="3486841" y="3614504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623C0168-5568-4A1E-A89E-9F597CBB6EB6}"/>
              </a:ext>
            </a:extLst>
          </p:cNvPr>
          <p:cNvSpPr/>
          <p:nvPr/>
        </p:nvSpPr>
        <p:spPr>
          <a:xfrm rot="18678413">
            <a:off x="3461537" y="1544990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BEE5C795-A3F4-4092-9F45-7FDAC21020C2}"/>
              </a:ext>
            </a:extLst>
          </p:cNvPr>
          <p:cNvSpPr/>
          <p:nvPr/>
        </p:nvSpPr>
        <p:spPr>
          <a:xfrm rot="2471120">
            <a:off x="6666956" y="1455909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2944CAA1-46AF-41F5-A6BE-E29C63917A47}"/>
              </a:ext>
            </a:extLst>
          </p:cNvPr>
          <p:cNvSpPr/>
          <p:nvPr/>
        </p:nvSpPr>
        <p:spPr>
          <a:xfrm rot="7333500">
            <a:off x="6864788" y="3683618"/>
            <a:ext cx="1305841" cy="486810"/>
          </a:xfrm>
          <a:prstGeom prst="curved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A5CA19-7A77-4EA8-8853-90136CA44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1" t="24843" r="19811" b="24843"/>
          <a:stretch/>
        </p:blipFill>
        <p:spPr>
          <a:xfrm>
            <a:off x="390474" y="2311664"/>
            <a:ext cx="2348239" cy="9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0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5255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000" dirty="0">
                <a:sym typeface="Wingdings" panose="05000000000000000000" pitchFamily="2" charset="2"/>
              </a:rPr>
              <a:t>Exploiting the network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structures </a:t>
            </a:r>
            <a:r>
              <a:rPr lang="en-US" sz="4000" dirty="0">
                <a:sym typeface="Wingdings" panose="05000000000000000000" pitchFamily="2" charset="2"/>
              </a:rPr>
              <a:t>(matrices) to make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predictions</a:t>
            </a:r>
            <a:endParaRPr lang="en-US" sz="4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662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A20E9-FA94-49A0-83DA-6C8CC1D7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What AI can predict 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E80A8A-9F8B-45AB-941D-31D947BDB6FF}"/>
              </a:ext>
            </a:extLst>
          </p:cNvPr>
          <p:cNvSpPr/>
          <p:nvPr/>
        </p:nvSpPr>
        <p:spPr>
          <a:xfrm>
            <a:off x="589284" y="4321965"/>
            <a:ext cx="8283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Modern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techniques are good at predicting the evolution of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network structures </a:t>
            </a:r>
            <a:endParaRPr lang="nl-NL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62C1A1-A5E7-4BD6-8951-8E26E799A128}"/>
              </a:ext>
            </a:extLst>
          </p:cNvPr>
          <p:cNvSpPr/>
          <p:nvPr/>
        </p:nvSpPr>
        <p:spPr>
          <a:xfrm>
            <a:off x="1333500" y="1382075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A74A8B-C41F-4F15-BCED-B4BF7686C365}"/>
              </a:ext>
            </a:extLst>
          </p:cNvPr>
          <p:cNvSpPr/>
          <p:nvPr/>
        </p:nvSpPr>
        <p:spPr>
          <a:xfrm>
            <a:off x="1295400" y="2805746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B392F8-38ED-44D0-833C-9016BDBD7E03}"/>
              </a:ext>
            </a:extLst>
          </p:cNvPr>
          <p:cNvSpPr/>
          <p:nvPr/>
        </p:nvSpPr>
        <p:spPr>
          <a:xfrm>
            <a:off x="3200400" y="2871722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062A2-8151-4B05-8137-F2F9E6645F45}"/>
              </a:ext>
            </a:extLst>
          </p:cNvPr>
          <p:cNvSpPr/>
          <p:nvPr/>
        </p:nvSpPr>
        <p:spPr>
          <a:xfrm>
            <a:off x="3235960" y="1406777"/>
            <a:ext cx="838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93DD9-7157-46B3-B473-7326A9677BC0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V="1">
            <a:off x="1752600" y="2220275"/>
            <a:ext cx="0" cy="585471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7C3055-8724-44CB-A6D1-CA1BFC457880}"/>
              </a:ext>
            </a:extLst>
          </p:cNvPr>
          <p:cNvCxnSpPr>
            <a:cxnSpLocks/>
            <a:stCxn id="4" idx="0"/>
            <a:endCxn id="21" idx="2"/>
          </p:cNvCxnSpPr>
          <p:nvPr/>
        </p:nvCxnSpPr>
        <p:spPr>
          <a:xfrm flipV="1">
            <a:off x="1752600" y="2244977"/>
            <a:ext cx="1902460" cy="560769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B9211D-9CAB-44A1-866C-A2BB3D515E77}"/>
              </a:ext>
            </a:extLst>
          </p:cNvPr>
          <p:cNvCxnSpPr/>
          <p:nvPr/>
        </p:nvCxnSpPr>
        <p:spPr>
          <a:xfrm flipV="1">
            <a:off x="3642360" y="2260280"/>
            <a:ext cx="0" cy="585471"/>
          </a:xfrm>
          <a:prstGeom prst="straightConnector1">
            <a:avLst/>
          </a:prstGeom>
          <a:ln w="19050">
            <a:solidFill>
              <a:srgbClr val="3333B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4D19C9-2EB6-424F-8723-44488F530097}"/>
              </a:ext>
            </a:extLst>
          </p:cNvPr>
          <p:cNvCxnSpPr>
            <a:cxnSpLocks/>
            <a:stCxn id="18" idx="0"/>
            <a:endCxn id="2" idx="2"/>
          </p:cNvCxnSpPr>
          <p:nvPr/>
        </p:nvCxnSpPr>
        <p:spPr>
          <a:xfrm flipH="1" flipV="1">
            <a:off x="1752600" y="2220275"/>
            <a:ext cx="1905000" cy="651447"/>
          </a:xfrm>
          <a:prstGeom prst="straightConnector1">
            <a:avLst/>
          </a:prstGeom>
          <a:ln w="1905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8D65A4C-866C-44DA-9B62-8A2F54E9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060" y="285750"/>
            <a:ext cx="3586474" cy="27139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0FE40B-DCC5-4884-9F05-070C438BF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770904"/>
            <a:ext cx="2090892" cy="381628"/>
          </a:xfrm>
          <a:prstGeom prst="rect">
            <a:avLst/>
          </a:prstGeom>
        </p:spPr>
      </p:pic>
      <p:pic>
        <p:nvPicPr>
          <p:cNvPr id="34" name="Picture 12" descr="Image associÃ©e">
            <a:extLst>
              <a:ext uri="{FF2B5EF4-FFF2-40B4-BE49-F238E27FC236}">
                <a16:creationId xmlns:a16="http://schemas.microsoft.com/office/drawing/2014/main" id="{9DD2E7E0-319E-41BC-99E2-BBDEB09C8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103970"/>
            <a:ext cx="696744" cy="566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3347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1295401" y="780031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295401" y="397651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1" y="405271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575487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1295401" y="2378273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572002" y="780031"/>
            <a:ext cx="0" cy="31726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71600" y="100471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1599" y="268111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0601" y="100471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268111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1CCE65-DD6B-423B-BEE0-2AB88E1C48BA}"/>
              </a:ext>
            </a:extLst>
          </p:cNvPr>
          <p:cNvSpPr/>
          <p:nvPr/>
        </p:nvSpPr>
        <p:spPr>
          <a:xfrm>
            <a:off x="163068" y="4491967"/>
            <a:ext cx="875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Balland, P.A., Boschma, R., </a:t>
            </a:r>
            <a:r>
              <a:rPr lang="en-US" sz="1400" dirty="0"/>
              <a:t>Crespo, J. and Rigby, D. (2019) Smart Specialization policy in the EU: Relatedness, Knowledge Complexity and Regional Diversification, </a:t>
            </a:r>
            <a:r>
              <a:rPr lang="en-US" sz="1400" i="1" dirty="0"/>
              <a:t>Regional Studies</a:t>
            </a:r>
            <a:endParaRPr lang="nl-NL" sz="1400" i="1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4E11331-45EF-4C5F-9F70-B67983EB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 smart specialization ($120 billion ) </a:t>
            </a:r>
            <a:endParaRPr lang="nl-NL" sz="2800" dirty="0"/>
          </a:p>
        </p:txBody>
      </p:sp>
      <p:pic>
        <p:nvPicPr>
          <p:cNvPr id="2050" name="Picture 2" descr="Treaty on European Union - Wikipedia">
            <a:extLst>
              <a:ext uri="{FF2B5EF4-FFF2-40B4-BE49-F238E27FC236}">
                <a16:creationId xmlns:a16="http://schemas.microsoft.com/office/drawing/2014/main" id="{190C46D0-4265-4028-BC0B-4C2DE5EC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28" y="119204"/>
            <a:ext cx="1497231" cy="99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08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96DD0E-46F1-4361-B754-9A7B2F6D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Private data for decision-making</a:t>
            </a:r>
            <a:endParaRPr lang="nl-NL" dirty="0">
              <a:solidFill>
                <a:srgbClr val="3333B2"/>
              </a:solidFill>
            </a:endParaRPr>
          </a:p>
        </p:txBody>
      </p:sp>
      <p:sp>
        <p:nvSpPr>
          <p:cNvPr id="4" name="AutoShape 2" descr="Image result for bnp paribas">
            <a:extLst>
              <a:ext uri="{FF2B5EF4-FFF2-40B4-BE49-F238E27FC236}">
                <a16:creationId xmlns:a16="http://schemas.microsoft.com/office/drawing/2014/main" id="{C5DB6562-BDB7-4F6D-AE7E-64A2732D3A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4" descr="Image result for chase bank">
            <a:extLst>
              <a:ext uri="{FF2B5EF4-FFF2-40B4-BE49-F238E27FC236}">
                <a16:creationId xmlns:a16="http://schemas.microsoft.com/office/drawing/2014/main" id="{DBFB72D3-831C-42AE-9370-00784372A2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BBB66-2B90-4A06-B10D-AD431DEE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06894"/>
            <a:ext cx="2362200" cy="2434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B97B7-B5D4-4B62-A1C9-D1F16D6F1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1771649"/>
            <a:ext cx="24003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601E21-33EF-435C-8538-4DCE9A27A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25" y="971550"/>
            <a:ext cx="2647950" cy="25050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7911F9-4126-41A7-91D1-B90DC79D6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050" y="3562350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12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C4A103-70ED-4EFF-88C9-3D287605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Integrating digital &amp; physical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8" descr="December 2019/January 2020 - Artificial Intelligence Efforts for Military  Drones | Avionics Digital Edition">
            <a:extLst>
              <a:ext uri="{FF2B5EF4-FFF2-40B4-BE49-F238E27FC236}">
                <a16:creationId xmlns:a16="http://schemas.microsoft.com/office/drawing/2014/main" id="{D8C14DCC-EC4E-48F6-8612-C362E8C64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00150"/>
            <a:ext cx="32657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Elon Musk: Tesla raises cost of 'self-driving' cars - BBC News">
            <a:extLst>
              <a:ext uri="{FF2B5EF4-FFF2-40B4-BE49-F238E27FC236}">
                <a16:creationId xmlns:a16="http://schemas.microsoft.com/office/drawing/2014/main" id="{5D2890DD-784F-40BA-B1A4-0221730B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00150"/>
            <a:ext cx="32657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AA2DFC-A99E-496D-BBAA-892FE413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486150"/>
            <a:ext cx="2385391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9468A-3AAF-4F9C-9160-23F6B64A0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797" y="3486150"/>
            <a:ext cx="1604963" cy="1427864"/>
          </a:xfrm>
          <a:prstGeom prst="rect">
            <a:avLst/>
          </a:prstGeom>
        </p:spPr>
      </p:pic>
      <p:pic>
        <p:nvPicPr>
          <p:cNvPr id="3074" name="Picture 2" descr="How Does Autopilot Work on an Airplane? | Mental Floss">
            <a:extLst>
              <a:ext uri="{FF2B5EF4-FFF2-40B4-BE49-F238E27FC236}">
                <a16:creationId xmlns:a16="http://schemas.microsoft.com/office/drawing/2014/main" id="{42952B01-0B3C-48E5-B6DD-02FA768E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57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329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43D8BA-96B0-47E2-8531-DF2DEBEEE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8700"/>
            <a:ext cx="8458200" cy="337185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X-ray analysis, tumor detection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Fully automated clinical diagnosis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Predicting future health based on medical records &amp; genetics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Personalized medication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Automated surgical robots (Smart Tissue Autonomous Robot)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AI-enabled dynamic prosthetics (Hugh Herr, Media Lab)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BC7D4-B740-42F4-AC95-D10D97FA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in healthcare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6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180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 Machines: Lifting with Levers">
            <a:extLst>
              <a:ext uri="{FF2B5EF4-FFF2-40B4-BE49-F238E27FC236}">
                <a16:creationId xmlns:a16="http://schemas.microsoft.com/office/drawing/2014/main" id="{96CA8C26-CA01-4D9F-AF98-E99114025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205" y="2131345"/>
            <a:ext cx="3383708" cy="20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4B714B-E4F6-4FC5-A82F-775D784F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Leveraging complex networks  </a:t>
            </a:r>
            <a:endParaRPr lang="nl-NL" dirty="0">
              <a:solidFill>
                <a:srgbClr val="3333B2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06A7AC-4B0C-443E-A8B5-4B9A2F32412E}"/>
              </a:ext>
            </a:extLst>
          </p:cNvPr>
          <p:cNvCxnSpPr>
            <a:cxnSpLocks/>
          </p:cNvCxnSpPr>
          <p:nvPr/>
        </p:nvCxnSpPr>
        <p:spPr>
          <a:xfrm flipV="1">
            <a:off x="914400" y="895351"/>
            <a:ext cx="0" cy="3505199"/>
          </a:xfrm>
          <a:prstGeom prst="straightConnector1">
            <a:avLst/>
          </a:prstGeom>
          <a:ln w="3810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EC1343-4927-4916-92A3-7D8E37F42454}"/>
              </a:ext>
            </a:extLst>
          </p:cNvPr>
          <p:cNvCxnSpPr>
            <a:cxnSpLocks/>
          </p:cNvCxnSpPr>
          <p:nvPr/>
        </p:nvCxnSpPr>
        <p:spPr>
          <a:xfrm>
            <a:off x="914400" y="4400550"/>
            <a:ext cx="6705600" cy="0"/>
          </a:xfrm>
          <a:prstGeom prst="straightConnector1">
            <a:avLst/>
          </a:prstGeom>
          <a:ln w="38100">
            <a:solidFill>
              <a:srgbClr val="333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98E1B-F762-4B9D-81E1-975B15898413}"/>
              </a:ext>
            </a:extLst>
          </p:cNvPr>
          <p:cNvSpPr/>
          <p:nvPr/>
        </p:nvSpPr>
        <p:spPr>
          <a:xfrm>
            <a:off x="3200400" y="4497172"/>
            <a:ext cx="18710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3333B2"/>
                </a:solidFill>
              </a:rPr>
              <a:t>Leverage</a:t>
            </a:r>
            <a:endParaRPr lang="nl-NL" sz="3000" b="1" dirty="0">
              <a:solidFill>
                <a:srgbClr val="3333B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ABADB-C41C-4E3C-B114-1EB2A58DDF65}"/>
              </a:ext>
            </a:extLst>
          </p:cNvPr>
          <p:cNvSpPr/>
          <p:nvPr/>
        </p:nvSpPr>
        <p:spPr>
          <a:xfrm rot="16200000">
            <a:off x="-347710" y="2289505"/>
            <a:ext cx="16369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3333B2"/>
                </a:solidFill>
              </a:rPr>
              <a:t>Returns</a:t>
            </a:r>
            <a:endParaRPr lang="nl-NL" sz="3000" b="1" dirty="0">
              <a:solidFill>
                <a:srgbClr val="3333B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2ADA29-E760-4795-9B06-6816BF95A7F5}"/>
              </a:ext>
            </a:extLst>
          </p:cNvPr>
          <p:cNvSpPr/>
          <p:nvPr/>
        </p:nvSpPr>
        <p:spPr>
          <a:xfrm>
            <a:off x="1116579" y="3596043"/>
            <a:ext cx="2007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LABOR</a:t>
            </a:r>
            <a:endParaRPr lang="nl-NL" sz="4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1F0FCA-A1A4-405C-B712-09EAF1690D49}"/>
              </a:ext>
            </a:extLst>
          </p:cNvPr>
          <p:cNvSpPr/>
          <p:nvPr/>
        </p:nvSpPr>
        <p:spPr>
          <a:xfrm>
            <a:off x="2819400" y="2655521"/>
            <a:ext cx="23667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CAPITAL</a:t>
            </a:r>
            <a:endParaRPr lang="nl-NL" sz="4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A34C29-B4E0-4991-AD98-41DC432A421D}"/>
              </a:ext>
            </a:extLst>
          </p:cNvPr>
          <p:cNvSpPr/>
          <p:nvPr/>
        </p:nvSpPr>
        <p:spPr>
          <a:xfrm>
            <a:off x="4800600" y="1748010"/>
            <a:ext cx="1837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MEDIA</a:t>
            </a:r>
            <a:endParaRPr lang="nl-NL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3DC05E-718E-4E2F-8F7A-BB79BCEC4403}"/>
              </a:ext>
            </a:extLst>
          </p:cNvPr>
          <p:cNvSpPr/>
          <p:nvPr/>
        </p:nvSpPr>
        <p:spPr>
          <a:xfrm>
            <a:off x="6477000" y="895350"/>
            <a:ext cx="1665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CODE</a:t>
            </a:r>
            <a:endParaRPr lang="nl-NL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D79AFC-7542-48D5-BBCA-D795B46B4F4F}"/>
              </a:ext>
            </a:extLst>
          </p:cNvPr>
          <p:cNvSpPr/>
          <p:nvPr/>
        </p:nvSpPr>
        <p:spPr>
          <a:xfrm>
            <a:off x="1265387" y="1038826"/>
            <a:ext cx="2194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Returns are increasingly decoupled from individual efforts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2B9B77-7966-467D-8627-6C5140ADA59F}"/>
              </a:ext>
            </a:extLst>
          </p:cNvPr>
          <p:cNvSpPr/>
          <p:nvPr/>
        </p:nvSpPr>
        <p:spPr>
          <a:xfrm>
            <a:off x="1265387" y="1008697"/>
            <a:ext cx="2194325" cy="1334451"/>
          </a:xfrm>
          <a:prstGeom prst="rect">
            <a:avLst/>
          </a:prstGeom>
          <a:noFill/>
          <a:ln>
            <a:solidFill>
              <a:srgbClr val="3333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430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333B2"/>
                </a:solidFill>
              </a:rPr>
              <a:t>Beyond CS skills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86530"/>
            <a:ext cx="3064991" cy="13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7724" y="778738"/>
            <a:ext cx="455667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57200" y="379095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The ability to identify business problems and re-frame them as a data science solution is as important as the programming skills needed to develop AI tools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719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1D104F-53A0-4A0A-8D83-C4069B64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66750"/>
            <a:ext cx="8610600" cy="4343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These skills are the </a:t>
            </a:r>
            <a:r>
              <a:rPr lang="en-US" b="1" dirty="0"/>
              <a:t>foundation</a:t>
            </a:r>
            <a:r>
              <a:rPr lang="en-US" dirty="0"/>
              <a:t> of an AI world: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complex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decision-making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ym typeface="Wingdings" panose="05000000000000000000" pitchFamily="2" charset="2"/>
              </a:rPr>
              <a:t>     -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creative content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ym typeface="Wingdings" panose="05000000000000000000" pitchFamily="2" charset="2"/>
              </a:rPr>
              <a:t>     - </a:t>
            </a:r>
            <a:r>
              <a:rPr lang="en-US" sz="1600" dirty="0"/>
              <a:t>business-technology </a:t>
            </a:r>
            <a:r>
              <a:rPr lang="en-US" sz="1600" dirty="0">
                <a:solidFill>
                  <a:srgbClr val="3333B2"/>
                </a:solidFill>
              </a:rPr>
              <a:t>interface</a:t>
            </a:r>
            <a:r>
              <a:rPr lang="en-US" sz="1600" dirty="0"/>
              <a:t>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3333B2"/>
                </a:solidFill>
              </a:rPr>
              <a:t>     - inter-human </a:t>
            </a:r>
            <a:r>
              <a:rPr lang="en-US" sz="1600" dirty="0"/>
              <a:t>relationships</a:t>
            </a:r>
            <a:r>
              <a:rPr lang="en-US" sz="1600" dirty="0">
                <a:solidFill>
                  <a:srgbClr val="3333B2"/>
                </a:solidFill>
              </a:rPr>
              <a:t>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rgbClr val="3333B2"/>
                </a:solidFill>
              </a:rPr>
              <a:t>     - programming </a:t>
            </a:r>
            <a:r>
              <a:rPr lang="en-US" sz="1600" dirty="0"/>
              <a:t>language </a:t>
            </a:r>
            <a:r>
              <a:rPr lang="en-US" sz="1600" dirty="0">
                <a:solidFill>
                  <a:srgbClr val="3333B2"/>
                </a:solidFill>
              </a:rPr>
              <a:t> </a:t>
            </a:r>
          </a:p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They are: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hard to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automate</a:t>
            </a:r>
            <a:endParaRPr lang="en-US" sz="1600" dirty="0">
              <a:solidFill>
                <a:srgbClr val="3333B2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requires new modes of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education</a:t>
            </a:r>
            <a:r>
              <a:rPr lang="en-US" sz="1600" dirty="0">
                <a:sym typeface="Wingdings" panose="05000000000000000000" pitchFamily="2" charset="2"/>
              </a:rPr>
              <a:t> (hard to train at scale)</a:t>
            </a:r>
            <a:endParaRPr lang="en-US" sz="16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     </a:t>
            </a:r>
            <a:r>
              <a:rPr lang="en-US" sz="1600" dirty="0">
                <a:sym typeface="Wingdings" panose="05000000000000000000" pitchFamily="2" charset="2"/>
              </a:rPr>
              <a:t>- requires the re-invention of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corporate culture, work ethics </a:t>
            </a:r>
            <a:r>
              <a:rPr lang="en-US" sz="1600" dirty="0">
                <a:sym typeface="Wingdings" panose="05000000000000000000" pitchFamily="2" charset="2"/>
              </a:rPr>
              <a:t>and </a:t>
            </a:r>
            <a:r>
              <a:rPr lang="en-US" sz="1600" dirty="0">
                <a:solidFill>
                  <a:srgbClr val="3333B2"/>
                </a:solidFill>
                <a:sym typeface="Wingdings" panose="05000000000000000000" pitchFamily="2" charset="2"/>
              </a:rPr>
              <a:t>lifestyle</a:t>
            </a:r>
            <a:r>
              <a:rPr lang="en-US" sz="1600" dirty="0"/>
              <a:t>       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6D16A-F7A9-4FDF-8ED1-50A1684B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future of work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91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9344-FDE0-41AA-A9B9-EF2AFA87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geography of AI patents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755CB-AD8B-4D34-8D2E-B0B1BE8F1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8" b="20000"/>
          <a:stretch/>
        </p:blipFill>
        <p:spPr>
          <a:xfrm>
            <a:off x="270154" y="971550"/>
            <a:ext cx="8603691" cy="3459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616D9-D7E3-46A5-9B05-0962D2CF523A}"/>
              </a:ext>
            </a:extLst>
          </p:cNvPr>
          <p:cNvSpPr txBox="1"/>
          <p:nvPr/>
        </p:nvSpPr>
        <p:spPr>
          <a:xfrm>
            <a:off x="5029200" y="4578601"/>
            <a:ext cx="3276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Balland (2021) – Report for DG Grow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853393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EA66E9-6AD8-434D-81E9-84A687ABD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" t="3737" r="3822" b="2860"/>
          <a:stretch/>
        </p:blipFill>
        <p:spPr>
          <a:xfrm>
            <a:off x="304800" y="1238250"/>
            <a:ext cx="3962400" cy="2857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41E851-8F22-4211-AACD-072EA29F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/>
          <a:p>
            <a:r>
              <a:rPr lang="en-US" sz="3000" dirty="0">
                <a:solidFill>
                  <a:srgbClr val="3333B2"/>
                </a:solidFill>
              </a:rPr>
              <a:t>Being in the right place matters (more)</a:t>
            </a:r>
            <a:endParaRPr lang="en-US" sz="3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E56B96-03B2-47E0-90FA-EFFC67B0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279" y="1238250"/>
            <a:ext cx="4605121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770E3-43A2-4AE2-8B18-67C9E0F7AB2E}"/>
              </a:ext>
            </a:extLst>
          </p:cNvPr>
          <p:cNvSpPr/>
          <p:nvPr/>
        </p:nvSpPr>
        <p:spPr>
          <a:xfrm>
            <a:off x="4833721" y="4279612"/>
            <a:ext cx="434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Balland et al. (2020): </a:t>
            </a:r>
            <a:r>
              <a:rPr lang="nl-NL" sz="1600" dirty="0">
                <a:hlinkClick r:id="rId5"/>
              </a:rPr>
              <a:t>nature.com/</a:t>
            </a:r>
            <a:r>
              <a:rPr lang="nl-NL" sz="1600" dirty="0" err="1">
                <a:hlinkClick r:id="rId5"/>
              </a:rPr>
              <a:t>articles</a:t>
            </a:r>
            <a:r>
              <a:rPr lang="nl-NL" sz="1600" dirty="0">
                <a:hlinkClick r:id="rId5"/>
              </a:rPr>
              <a:t>/s41562-019-0803-3</a:t>
            </a:r>
            <a:r>
              <a:rPr lang="nl-NL" sz="1600" dirty="0"/>
              <a:t> </a:t>
            </a:r>
            <a:endParaRPr lang="nl-NL" sz="1600" i="1" dirty="0"/>
          </a:p>
        </p:txBody>
      </p:sp>
    </p:spTree>
    <p:extLst>
      <p:ext uri="{BB962C8B-B14F-4D97-AF65-F5344CB8AC3E}">
        <p14:creationId xmlns:p14="http://schemas.microsoft.com/office/powerpoint/2010/main" val="417103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1951C-922C-40EF-80A9-A78515F4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92"/>
            <a:ext cx="9144000" cy="48389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F6E58E-7692-4DCF-876C-27D9D45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European Hubs of the industries of the future</a:t>
            </a:r>
            <a:endParaRPr lang="nl-NL" sz="2800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5C9EF-D47F-4A55-8E74-E3D5A1376904}"/>
              </a:ext>
            </a:extLst>
          </p:cNvPr>
          <p:cNvSpPr/>
          <p:nvPr/>
        </p:nvSpPr>
        <p:spPr>
          <a:xfrm>
            <a:off x="2819400" y="4621875"/>
            <a:ext cx="617220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Balland and Boschma, 2019, World Bank Report on I4.0</a:t>
            </a:r>
            <a:endParaRPr lang="nl-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DD23A-A37A-4C01-9E7D-1212F9A4E688}"/>
              </a:ext>
            </a:extLst>
          </p:cNvPr>
          <p:cNvSpPr/>
          <p:nvPr/>
        </p:nvSpPr>
        <p:spPr>
          <a:xfrm>
            <a:off x="6629400" y="135255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9263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BNB - Binance coin prijzen vergelijken » De Beste Crypto Prijzen">
            <a:extLst>
              <a:ext uri="{FF2B5EF4-FFF2-40B4-BE49-F238E27FC236}">
                <a16:creationId xmlns:a16="http://schemas.microsoft.com/office/drawing/2014/main" id="{D1757725-967E-496E-83DE-424E145B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1090236"/>
            <a:ext cx="1732556" cy="124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30098D-FA58-49FA-BAFC-5733B7A2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Blockchain is the other automation revolution</a:t>
            </a:r>
            <a:endParaRPr lang="nl-NL" sz="2800" dirty="0">
              <a:solidFill>
                <a:srgbClr val="3333B2"/>
              </a:solidFill>
            </a:endParaRPr>
          </a:p>
        </p:txBody>
      </p:sp>
      <p:pic>
        <p:nvPicPr>
          <p:cNvPr id="3074" name="Picture 2" descr="Cryptocurrency - Wikipedia">
            <a:extLst>
              <a:ext uri="{FF2B5EF4-FFF2-40B4-BE49-F238E27FC236}">
                <a16:creationId xmlns:a16="http://schemas.microsoft.com/office/drawing/2014/main" id="{A407B522-2366-4A1F-B516-3E8F6E4CB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81" y="1143893"/>
            <a:ext cx="1213805" cy="121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thereum - Wikipedia">
            <a:extLst>
              <a:ext uri="{FF2B5EF4-FFF2-40B4-BE49-F238E27FC236}">
                <a16:creationId xmlns:a16="http://schemas.microsoft.com/office/drawing/2014/main" id="{A39E8529-73EC-4648-89DD-642BF750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97" y="2343150"/>
            <a:ext cx="1213804" cy="12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6FE2CA-5892-49EF-8210-CC2DD4F635F0}"/>
              </a:ext>
            </a:extLst>
          </p:cNvPr>
          <p:cNvSpPr/>
          <p:nvPr/>
        </p:nvSpPr>
        <p:spPr>
          <a:xfrm>
            <a:off x="564555" y="389055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CBE82-FED6-4E9E-9B0D-BB60EBFB9553}"/>
              </a:ext>
            </a:extLst>
          </p:cNvPr>
          <p:cNvSpPr/>
          <p:nvPr/>
        </p:nvSpPr>
        <p:spPr>
          <a:xfrm>
            <a:off x="1796255" y="389055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7EE179-2AAB-4259-9DBE-6514C14322A5}"/>
              </a:ext>
            </a:extLst>
          </p:cNvPr>
          <p:cNvSpPr/>
          <p:nvPr/>
        </p:nvSpPr>
        <p:spPr>
          <a:xfrm>
            <a:off x="4178418" y="952138"/>
            <a:ext cx="487679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Crypto will: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disrupt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every industry by automating transactions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enable the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scaling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of AI solutions (structured + interoperable data)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increase hyperconnectivity by providing </a:t>
            </a:r>
            <a:r>
              <a:rPr lang="en-US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at </a:t>
            </a: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680006-8D23-4E02-A355-34FF4955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77" y="4140142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F48E3ED-B6A5-4BCF-8468-C4C0DD4C67D2}"/>
              </a:ext>
            </a:extLst>
          </p:cNvPr>
          <p:cNvSpPr/>
          <p:nvPr/>
        </p:nvSpPr>
        <p:spPr>
          <a:xfrm>
            <a:off x="3027955" y="3902865"/>
            <a:ext cx="838200" cy="838200"/>
          </a:xfrm>
          <a:prstGeom prst="rect">
            <a:avLst/>
          </a:prstGeom>
          <a:noFill/>
          <a:ln w="762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7D28AE7-7AAE-4866-9317-8DE04A13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58" y="4140141"/>
            <a:ext cx="912019" cy="38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18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52550"/>
            <a:ext cx="838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000" dirty="0">
                <a:sym typeface="Wingdings" panose="05000000000000000000" pitchFamily="2" charset="2"/>
              </a:rPr>
              <a:t>When the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structure of our world is too complex: 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what machines can’t predict and 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the strength of </a:t>
            </a:r>
            <a:r>
              <a:rPr lang="en-US" b="1" dirty="0">
                <a:solidFill>
                  <a:srgbClr val="3333B2"/>
                </a:solidFill>
                <a:sym typeface="Wingdings" panose="05000000000000000000" pitchFamily="2" charset="2"/>
              </a:rPr>
              <a:t>human wisdom </a:t>
            </a:r>
            <a:endParaRPr lang="en-US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22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FE73E4-B15D-4447-A737-1A5BFFE1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What you can </a:t>
            </a:r>
            <a:r>
              <a:rPr lang="en-US" sz="2800" u="sng" dirty="0">
                <a:solidFill>
                  <a:srgbClr val="3333B2"/>
                </a:solidFill>
              </a:rPr>
              <a:t>not</a:t>
            </a:r>
            <a:r>
              <a:rPr lang="en-US" sz="2800" dirty="0">
                <a:solidFill>
                  <a:srgbClr val="3333B2"/>
                </a:solidFill>
              </a:rPr>
              <a:t> predict in a complex world</a:t>
            </a:r>
            <a:endParaRPr lang="nl-NL" sz="2800" dirty="0">
              <a:solidFill>
                <a:srgbClr val="3333B2"/>
              </a:solidFill>
            </a:endParaRPr>
          </a:p>
        </p:txBody>
      </p:sp>
      <p:pic>
        <p:nvPicPr>
          <p:cNvPr id="6" name="Picture 2" descr="Okay, boomer - 9GAG">
            <a:extLst>
              <a:ext uri="{FF2B5EF4-FFF2-40B4-BE49-F238E27FC236}">
                <a16:creationId xmlns:a16="http://schemas.microsoft.com/office/drawing/2014/main" id="{17B2205D-1183-4FAB-8730-6A27C852CA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53346"/>
            <a:ext cx="3124200" cy="399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8CE37-A014-44D4-A6E7-69945460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62" y="753346"/>
            <a:ext cx="4714067" cy="1437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1BA88-A2AA-47C1-BFC5-13FD12397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7"/>
          <a:stretch/>
        </p:blipFill>
        <p:spPr>
          <a:xfrm>
            <a:off x="3949606" y="2475359"/>
            <a:ext cx="4678624" cy="22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9B80A-FBD0-45A0-BBC0-53E1B442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3333B2"/>
                </a:solidFill>
              </a:rPr>
              <a:t>Complex systems are governed by fat tails</a:t>
            </a:r>
            <a:endParaRPr lang="nl-NL" sz="3000" dirty="0">
              <a:solidFill>
                <a:srgbClr val="3333B2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C5FB9AE-B632-47AE-9424-DFC2DD23463E}"/>
              </a:ext>
            </a:extLst>
          </p:cNvPr>
          <p:cNvSpPr/>
          <p:nvPr/>
        </p:nvSpPr>
        <p:spPr>
          <a:xfrm>
            <a:off x="1099822" y="1356458"/>
            <a:ext cx="1868131" cy="2430583"/>
          </a:xfrm>
          <a:custGeom>
            <a:avLst/>
            <a:gdLst>
              <a:gd name="connsiteX0" fmla="*/ 0 w 1483360"/>
              <a:gd name="connsiteY0" fmla="*/ 2042160 h 2042160"/>
              <a:gd name="connsiteX1" fmla="*/ 711200 w 1483360"/>
              <a:gd name="connsiteY1" fmla="*/ 0 h 2042160"/>
              <a:gd name="connsiteX2" fmla="*/ 1483360 w 1483360"/>
              <a:gd name="connsiteY2" fmla="*/ 204216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3360" h="2042160">
                <a:moveTo>
                  <a:pt x="0" y="2042160"/>
                </a:moveTo>
                <a:cubicBezTo>
                  <a:pt x="231986" y="1021080"/>
                  <a:pt x="463973" y="0"/>
                  <a:pt x="711200" y="0"/>
                </a:cubicBezTo>
                <a:cubicBezTo>
                  <a:pt x="958427" y="0"/>
                  <a:pt x="1220893" y="1021080"/>
                  <a:pt x="1483360" y="20421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1BC2EAA-02B0-4DE4-AA49-DC990CC1D016}"/>
              </a:ext>
            </a:extLst>
          </p:cNvPr>
          <p:cNvSpPr/>
          <p:nvPr/>
        </p:nvSpPr>
        <p:spPr>
          <a:xfrm>
            <a:off x="5297807" y="1479731"/>
            <a:ext cx="3244209" cy="2205158"/>
          </a:xfrm>
          <a:custGeom>
            <a:avLst/>
            <a:gdLst>
              <a:gd name="connsiteX0" fmla="*/ 0 w 2245360"/>
              <a:gd name="connsiteY0" fmla="*/ 0 h 2092960"/>
              <a:gd name="connsiteX1" fmla="*/ 426720 w 2245360"/>
              <a:gd name="connsiteY1" fmla="*/ 1676400 h 2092960"/>
              <a:gd name="connsiteX2" fmla="*/ 2245360 w 2245360"/>
              <a:gd name="connsiteY2" fmla="*/ 2092960 h 209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360" h="2092960">
                <a:moveTo>
                  <a:pt x="0" y="0"/>
                </a:moveTo>
                <a:cubicBezTo>
                  <a:pt x="26246" y="663786"/>
                  <a:pt x="52493" y="1327573"/>
                  <a:pt x="426720" y="1676400"/>
                </a:cubicBezTo>
                <a:cubicBezTo>
                  <a:pt x="800947" y="2025227"/>
                  <a:pt x="1523153" y="2059093"/>
                  <a:pt x="2245360" y="2092960"/>
                </a:cubicBezTo>
              </a:path>
            </a:pathLst>
          </a:custGeom>
          <a:noFill/>
          <a:ln w="50800"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12AD88-5FC3-49DC-A12C-05C46B5D102B}"/>
              </a:ext>
            </a:extLst>
          </p:cNvPr>
          <p:cNvCxnSpPr>
            <a:cxnSpLocks/>
          </p:cNvCxnSpPr>
          <p:nvPr/>
        </p:nvCxnSpPr>
        <p:spPr>
          <a:xfrm>
            <a:off x="589284" y="3787041"/>
            <a:ext cx="3219450" cy="315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99A5EA-EE11-4A9C-B85C-7011E18DDBE3}"/>
              </a:ext>
            </a:extLst>
          </p:cNvPr>
          <p:cNvCxnSpPr>
            <a:cxnSpLocks/>
          </p:cNvCxnSpPr>
          <p:nvPr/>
        </p:nvCxnSpPr>
        <p:spPr>
          <a:xfrm flipV="1">
            <a:off x="612142" y="1293348"/>
            <a:ext cx="0" cy="2493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713D76-2DEC-400A-811F-E9FC77FE0E79}"/>
              </a:ext>
            </a:extLst>
          </p:cNvPr>
          <p:cNvCxnSpPr>
            <a:cxnSpLocks/>
          </p:cNvCxnSpPr>
          <p:nvPr/>
        </p:nvCxnSpPr>
        <p:spPr>
          <a:xfrm flipV="1">
            <a:off x="5184142" y="1293348"/>
            <a:ext cx="0" cy="25123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80553D-9B28-49B4-A8C3-3D1986C9707C}"/>
              </a:ext>
            </a:extLst>
          </p:cNvPr>
          <p:cNvCxnSpPr>
            <a:cxnSpLocks/>
          </p:cNvCxnSpPr>
          <p:nvPr/>
        </p:nvCxnSpPr>
        <p:spPr>
          <a:xfrm flipV="1">
            <a:off x="5184143" y="3780758"/>
            <a:ext cx="3581399" cy="382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65828-6EE2-4C90-B929-9765F44D52C4}"/>
              </a:ext>
            </a:extLst>
          </p:cNvPr>
          <p:cNvSpPr/>
          <p:nvPr/>
        </p:nvSpPr>
        <p:spPr>
          <a:xfrm>
            <a:off x="1347821" y="3837286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98B92F-8758-4FE2-B37A-C1F7F32E68C4}"/>
              </a:ext>
            </a:extLst>
          </p:cNvPr>
          <p:cNvSpPr/>
          <p:nvPr/>
        </p:nvSpPr>
        <p:spPr>
          <a:xfrm rot="16200000">
            <a:off x="-968383" y="2352404"/>
            <a:ext cx="21795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% of population </a:t>
            </a:r>
            <a:endParaRPr lang="en-US" sz="2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5856A2-2894-4EA0-91F5-B90B69F4EB9D}"/>
              </a:ext>
            </a:extLst>
          </p:cNvPr>
          <p:cNvCxnSpPr>
            <a:cxnSpLocks/>
          </p:cNvCxnSpPr>
          <p:nvPr/>
        </p:nvCxnSpPr>
        <p:spPr>
          <a:xfrm>
            <a:off x="2402842" y="1744881"/>
            <a:ext cx="227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FC1B2A6-65CF-4AD7-BD92-7D8CB3E2924B}"/>
              </a:ext>
            </a:extLst>
          </p:cNvPr>
          <p:cNvSpPr/>
          <p:nvPr/>
        </p:nvSpPr>
        <p:spPr>
          <a:xfrm>
            <a:off x="2676159" y="1546232"/>
            <a:ext cx="1594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humans are</a:t>
            </a: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similarly wealthy </a:t>
            </a:r>
            <a:endParaRPr lang="en-US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D54555-2D10-4662-976B-17317B5A1CB9}"/>
              </a:ext>
            </a:extLst>
          </p:cNvPr>
          <p:cNvCxnSpPr>
            <a:cxnSpLocks/>
          </p:cNvCxnSpPr>
          <p:nvPr/>
        </p:nvCxnSpPr>
        <p:spPr>
          <a:xfrm flipH="1" flipV="1">
            <a:off x="3094715" y="2971822"/>
            <a:ext cx="1323" cy="830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CC80E5D-6F39-4C15-BD50-B2B50E2AE46A}"/>
              </a:ext>
            </a:extLst>
          </p:cNvPr>
          <p:cNvSpPr/>
          <p:nvPr/>
        </p:nvSpPr>
        <p:spPr>
          <a:xfrm>
            <a:off x="2821597" y="2510157"/>
            <a:ext cx="1462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The ultra-riches do not exist</a:t>
            </a:r>
            <a:endParaRPr lang="en-US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43D170-9A34-40A4-8FF1-E61781E0EA9B}"/>
              </a:ext>
            </a:extLst>
          </p:cNvPr>
          <p:cNvCxnSpPr/>
          <p:nvPr/>
        </p:nvCxnSpPr>
        <p:spPr>
          <a:xfrm>
            <a:off x="5501110" y="1764566"/>
            <a:ext cx="8189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12CB343-C108-4216-9CD2-54FE242E2D23}"/>
              </a:ext>
            </a:extLst>
          </p:cNvPr>
          <p:cNvSpPr/>
          <p:nvPr/>
        </p:nvSpPr>
        <p:spPr>
          <a:xfrm>
            <a:off x="6338788" y="1274349"/>
            <a:ext cx="16840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Most of the world</a:t>
            </a:r>
          </a:p>
          <a:p>
            <a:pPr marL="0" indent="0" algn="ctr">
              <a:buNone/>
            </a:pPr>
            <a:r>
              <a:rPr lang="en-US" sz="1200" b="1" dirty="0">
                <a:sym typeface="Wingdings" panose="05000000000000000000" pitchFamily="2" charset="2"/>
              </a:rPr>
              <a:t> is very poor</a:t>
            </a:r>
            <a:endParaRPr lang="en-US" sz="1200" b="1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E5BF52-2BA0-4B7D-B383-06E1AC88FDB1}"/>
              </a:ext>
            </a:extLst>
          </p:cNvPr>
          <p:cNvCxnSpPr>
            <a:cxnSpLocks/>
          </p:cNvCxnSpPr>
          <p:nvPr/>
        </p:nvCxnSpPr>
        <p:spPr>
          <a:xfrm flipV="1">
            <a:off x="8387080" y="2971822"/>
            <a:ext cx="0" cy="670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1F8F4AD-8E33-4E9F-85FC-48CE53C3BB52}"/>
              </a:ext>
            </a:extLst>
          </p:cNvPr>
          <p:cNvSpPr/>
          <p:nvPr/>
        </p:nvSpPr>
        <p:spPr>
          <a:xfrm>
            <a:off x="7385912" y="2396674"/>
            <a:ext cx="15345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i="1" dirty="0">
              <a:solidFill>
                <a:srgbClr val="3333B2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ym typeface="Wingdings" panose="05000000000000000000" pitchFamily="2" charset="2"/>
              </a:rPr>
              <a:t>Very few take it all</a:t>
            </a:r>
            <a:endParaRPr lang="en-US" sz="12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A2E779-1C7F-41A8-852E-FA62440E0116}"/>
              </a:ext>
            </a:extLst>
          </p:cNvPr>
          <p:cNvSpPr/>
          <p:nvPr/>
        </p:nvSpPr>
        <p:spPr>
          <a:xfrm>
            <a:off x="6430575" y="3831565"/>
            <a:ext cx="1500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Wealth</a:t>
            </a:r>
            <a:endParaRPr lang="en-US" sz="20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358E03D-965F-4331-9547-DEEC19735007}"/>
              </a:ext>
            </a:extLst>
          </p:cNvPr>
          <p:cNvSpPr/>
          <p:nvPr/>
        </p:nvSpPr>
        <p:spPr>
          <a:xfrm>
            <a:off x="589284" y="4441064"/>
            <a:ext cx="8305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Systemic complexity generates probability distributions with relatively </a:t>
            </a:r>
            <a:r>
              <a:rPr lang="en-US" sz="1400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probability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of </a:t>
            </a:r>
            <a:r>
              <a:rPr lang="en-US" sz="1400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extreme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(positive or negative) </a:t>
            </a:r>
            <a:r>
              <a:rPr lang="en-US" sz="1400" b="1" dirty="0">
                <a:solidFill>
                  <a:srgbClr val="3333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outcomes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that even the best AI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can not predict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E3FBB5-FA63-4CBF-9F1B-57DCAFA32323}"/>
              </a:ext>
            </a:extLst>
          </p:cNvPr>
          <p:cNvSpPr/>
          <p:nvPr/>
        </p:nvSpPr>
        <p:spPr>
          <a:xfrm>
            <a:off x="1058590" y="2037532"/>
            <a:ext cx="1868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Gaussian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(normal)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distribution</a:t>
            </a:r>
            <a:endParaRPr lang="en-US" sz="1200" b="1" dirty="0">
              <a:solidFill>
                <a:srgbClr val="3333B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AD08E9-AE70-4CE2-8BEC-EE6FEFD3DF90}"/>
              </a:ext>
            </a:extLst>
          </p:cNvPr>
          <p:cNvSpPr/>
          <p:nvPr/>
        </p:nvSpPr>
        <p:spPr>
          <a:xfrm>
            <a:off x="4724400" y="3349000"/>
            <a:ext cx="18681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3333B2"/>
                </a:solidFill>
                <a:sym typeface="Wingdings" panose="05000000000000000000" pitchFamily="2" charset="2"/>
              </a:rPr>
              <a:t>Fat tails </a:t>
            </a:r>
            <a:endParaRPr lang="en-US" sz="1200" b="1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74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rgbClr val="3333B2"/>
                </a:solidFill>
              </a:rPr>
              <a:t>AI in books &amp; movies </a:t>
            </a:r>
            <a:r>
              <a:rPr lang="en-US" dirty="0"/>
              <a:t>is not the AI to worship or worry about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56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1D104F-53A0-4A0A-8D83-C4069B64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610600" cy="39624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Complex systems heuristics</a:t>
            </a: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Leverage, optionality &amp; redundancy </a:t>
            </a: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Exposed to upside and protect from downside</a:t>
            </a:r>
          </a:p>
          <a:p>
            <a:pPr marL="0" indent="0">
              <a:spcBef>
                <a:spcPts val="300"/>
              </a:spcBef>
              <a:spcAft>
                <a:spcPts val="24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Risks/rewards come from multiplicative systemic effects </a:t>
            </a:r>
            <a:endParaRPr lang="en-US" dirty="0"/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rgbClr val="3333B2"/>
                </a:solidFill>
              </a:rPr>
              <a:t>Evolutionary collective wisdom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T</a:t>
            </a:r>
            <a:r>
              <a:rPr lang="en-US" dirty="0"/>
              <a:t>hose who used it survived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No science – error and feedback evolutionary loops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   You don’t know you are using it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6D16A-F7A9-4FDF-8ED1-50A1684B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Complex systems &amp; human wisdom</a:t>
            </a:r>
            <a:endParaRPr lang="nl-NL" sz="28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7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rgbClr val="3333B2"/>
                </a:solidFill>
              </a:rPr>
              <a:t>AI in books &amp; movies </a:t>
            </a:r>
            <a:r>
              <a:rPr lang="en-US" dirty="0"/>
              <a:t>is not the AI to worship or worry about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to benefit from AI: solve </a:t>
            </a:r>
            <a:r>
              <a:rPr lang="en-US" b="1" dirty="0">
                <a:solidFill>
                  <a:srgbClr val="3333B2"/>
                </a:solidFill>
              </a:rPr>
              <a:t>real-world problems</a:t>
            </a: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0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6A646-4E13-4C31-B622-6B8754C5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1"/>
            <a:ext cx="8382000" cy="3352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Gap between the </a:t>
            </a:r>
            <a:r>
              <a:rPr lang="en-US" b="1" dirty="0">
                <a:solidFill>
                  <a:srgbClr val="3333B2"/>
                </a:solidFill>
              </a:rPr>
              <a:t>impact</a:t>
            </a:r>
            <a:r>
              <a:rPr lang="en-US" dirty="0"/>
              <a:t> AI has on your lives &amp; your </a:t>
            </a:r>
            <a:r>
              <a:rPr lang="en-US" b="1" dirty="0">
                <a:solidFill>
                  <a:srgbClr val="3333B2"/>
                </a:solidFill>
              </a:rPr>
              <a:t>understanding</a:t>
            </a:r>
            <a:r>
              <a:rPr lang="en-US" dirty="0"/>
              <a:t> of AI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Overwhelming </a:t>
            </a:r>
            <a:r>
              <a:rPr lang="en-US" b="1" dirty="0">
                <a:solidFill>
                  <a:srgbClr val="3333B2"/>
                </a:solidFill>
              </a:rPr>
              <a:t>information</a:t>
            </a:r>
            <a:r>
              <a:rPr lang="en-US" dirty="0"/>
              <a:t> (and </a:t>
            </a:r>
            <a:r>
              <a:rPr lang="en-US" b="1" dirty="0">
                <a:solidFill>
                  <a:srgbClr val="3333B2"/>
                </a:solidFill>
              </a:rPr>
              <a:t>disinformation</a:t>
            </a:r>
            <a:r>
              <a:rPr lang="en-US" dirty="0"/>
              <a:t>): reality </a:t>
            </a:r>
            <a:r>
              <a:rPr lang="nl-N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≠</a:t>
            </a:r>
            <a:r>
              <a:rPr lang="en-US" dirty="0"/>
              <a:t> from imagination, hype &amp; anthropomorphism bias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rgbClr val="3333B2"/>
                </a:solidFill>
              </a:rPr>
              <a:t>AI in books &amp; movies </a:t>
            </a:r>
            <a:r>
              <a:rPr lang="en-US" dirty="0"/>
              <a:t>is not the AI to worship or worry about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to benefit from AI: solve </a:t>
            </a:r>
            <a:r>
              <a:rPr lang="en-US" b="1" dirty="0">
                <a:solidFill>
                  <a:srgbClr val="3333B2"/>
                </a:solidFill>
              </a:rPr>
              <a:t>real-world problems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How to protect yourself from AI: pick the </a:t>
            </a:r>
            <a:r>
              <a:rPr lang="en-US" b="1" dirty="0">
                <a:solidFill>
                  <a:srgbClr val="3333B2"/>
                </a:solidFill>
              </a:rPr>
              <a:t>skills</a:t>
            </a:r>
            <a:r>
              <a:rPr lang="en-US" dirty="0"/>
              <a:t> of the future</a:t>
            </a:r>
            <a:r>
              <a:rPr lang="en-US" b="1" dirty="0">
                <a:solidFill>
                  <a:srgbClr val="3333B2"/>
                </a:solidFill>
              </a:rPr>
              <a:t> 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7447D-62C8-4BC3-BC26-E8CD9AF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Navigating a complex AI world </a:t>
            </a:r>
            <a:endParaRPr lang="nl-NL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0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C794-C3F2-469B-A6D5-7DAFD974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04950"/>
            <a:ext cx="838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AI</a:t>
            </a:r>
            <a:r>
              <a:rPr lang="en-US" sz="4000" b="1" dirty="0">
                <a:sym typeface="Wingdings" panose="05000000000000000000" pitchFamily="2" charset="2"/>
              </a:rPr>
              <a:t> is taking </a:t>
            </a:r>
            <a:r>
              <a:rPr lang="en-US" sz="4000" b="1" dirty="0">
                <a:solidFill>
                  <a:srgbClr val="3333B2"/>
                </a:solidFill>
                <a:sym typeface="Wingdings" panose="05000000000000000000" pitchFamily="2" charset="2"/>
              </a:rPr>
              <a:t>the world </a:t>
            </a:r>
            <a:r>
              <a:rPr lang="en-US" sz="4000" b="1" dirty="0">
                <a:sym typeface="Wingdings" panose="05000000000000000000" pitchFamily="2" charset="2"/>
              </a:rPr>
              <a:t>by storm</a:t>
            </a:r>
            <a:endParaRPr lang="en-US" sz="4000" b="1" dirty="0">
              <a:solidFill>
                <a:srgbClr val="3333B2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707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00F7CA-351F-48DF-B9F4-415C7E41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66750"/>
            <a:ext cx="8002191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6DB72D-8DBF-443B-9A90-FA048A5C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is everywhere – cultural products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2436B-FEF5-47DB-A159-CF49E152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190" y="666750"/>
            <a:ext cx="1075446" cy="1704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03791-A082-43F1-8D8E-B6F12C5A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90" y="2394844"/>
            <a:ext cx="1092250" cy="1704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775BA9-FCC3-41ED-9926-8C9C5436E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142"/>
          <a:stretch/>
        </p:blipFill>
        <p:spPr>
          <a:xfrm>
            <a:off x="8021016" y="4122939"/>
            <a:ext cx="1084189" cy="1020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3BF6B2-244E-4C79-9A3E-3116F4262E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78"/>
          <a:stretch/>
        </p:blipFill>
        <p:spPr>
          <a:xfrm>
            <a:off x="4648200" y="3683482"/>
            <a:ext cx="3340673" cy="14668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CFBBD5-6B67-4082-A044-6D77DA4DE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350" y="4648897"/>
            <a:ext cx="1704975" cy="2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6DB72D-8DBF-443B-9A90-FA048A5C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AI is everywhere – national policy  </a:t>
            </a:r>
            <a:endParaRPr lang="nl-NL" dirty="0">
              <a:solidFill>
                <a:srgbClr val="3333B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9B842-49A0-4D89-9543-3EFA6910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02" y="742950"/>
            <a:ext cx="2819400" cy="2443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7872A-4BFA-4C79-83B7-0B81546B8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42950"/>
            <a:ext cx="3429000" cy="2030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998C1D-8304-401E-A9CD-9F2D8CCEA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283744"/>
            <a:ext cx="2851498" cy="18267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F9835F-A703-4DC9-ABF1-4C2DC708C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404" y="1276350"/>
            <a:ext cx="2819400" cy="26812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1261-257E-4F87-AA63-EC0332358C8D}"/>
              </a:ext>
            </a:extLst>
          </p:cNvPr>
          <p:cNvSpPr txBox="1"/>
          <p:nvPr/>
        </p:nvSpPr>
        <p:spPr>
          <a:xfrm>
            <a:off x="3587404" y="3282715"/>
            <a:ext cx="2933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New </a:t>
            </a:r>
            <a:r>
              <a:rPr lang="nl-NL" sz="1200" dirty="0" err="1">
                <a:solidFill>
                  <a:schemeClr val="bg1"/>
                </a:solidFill>
              </a:rPr>
              <a:t>Generation</a:t>
            </a:r>
            <a:r>
              <a:rPr lang="nl-NL" sz="1200" dirty="0">
                <a:solidFill>
                  <a:schemeClr val="bg1"/>
                </a:solidFill>
              </a:rPr>
              <a:t> Artificial Intelligence Development Plan </a:t>
            </a:r>
          </a:p>
          <a:p>
            <a:r>
              <a:rPr lang="nl-NL" sz="1200" dirty="0">
                <a:solidFill>
                  <a:schemeClr val="bg1"/>
                </a:solidFill>
              </a:rPr>
              <a:t>(</a:t>
            </a:r>
            <a:r>
              <a:rPr lang="ja-JP" altLang="nl-NL" sz="1200" dirty="0">
                <a:solidFill>
                  <a:schemeClr val="bg1"/>
                </a:solidFill>
              </a:rPr>
              <a:t>新一代人工智能发展规划</a:t>
            </a:r>
            <a:r>
              <a:rPr lang="nl-NL" altLang="ja-JP" sz="1200" dirty="0">
                <a:solidFill>
                  <a:schemeClr val="bg1"/>
                </a:solidFill>
              </a:rPr>
              <a:t>)</a:t>
            </a:r>
            <a:endParaRPr lang="nl-NL" sz="12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0A0EC0-D6ED-44C3-8FC4-9A6D1F2C2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9408" y="3638550"/>
            <a:ext cx="2933700" cy="12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7613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1650</Words>
  <Application>Microsoft Office PowerPoint</Application>
  <PresentationFormat>On-screen Show (16:9)</PresentationFormat>
  <Paragraphs>240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</vt:lpstr>
      <vt:lpstr>Calibri</vt:lpstr>
      <vt:lpstr>Comic Sans MS</vt:lpstr>
      <vt:lpstr>Proxima Nova ZD</vt:lpstr>
      <vt:lpstr>Verdana</vt:lpstr>
      <vt:lpstr>Beamer</vt:lpstr>
      <vt:lpstr>Artificial Intelligence  &amp; Human Society       Pierre-Alexandre                                           Balland</vt:lpstr>
      <vt:lpstr>Navigating a complex AI world </vt:lpstr>
      <vt:lpstr>Navigating a complex AI world </vt:lpstr>
      <vt:lpstr>Navigating a complex AI world </vt:lpstr>
      <vt:lpstr>Navigating a complex AI world </vt:lpstr>
      <vt:lpstr>Navigating a complex AI world </vt:lpstr>
      <vt:lpstr>PowerPoint Presentation</vt:lpstr>
      <vt:lpstr>AI is everywhere – cultural products </vt:lpstr>
      <vt:lpstr>AI is everywhere – national policy  </vt:lpstr>
      <vt:lpstr>AI is disrupting the global economy</vt:lpstr>
      <vt:lpstr>PowerPoint Presentation</vt:lpstr>
      <vt:lpstr>Defining AI </vt:lpstr>
      <vt:lpstr>Defining AI </vt:lpstr>
      <vt:lpstr>Defining AI </vt:lpstr>
      <vt:lpstr>The state-of-the-art </vt:lpstr>
      <vt:lpstr>The state-of-the-art </vt:lpstr>
      <vt:lpstr>The state-of-the-art </vt:lpstr>
      <vt:lpstr>The state-of-the-art </vt:lpstr>
      <vt:lpstr>The state-of-the-art </vt:lpstr>
      <vt:lpstr>The state-of-the-art </vt:lpstr>
      <vt:lpstr>The 4 waves of AI </vt:lpstr>
      <vt:lpstr>Champions of the first AI wave</vt:lpstr>
      <vt:lpstr>Reinforcing Feedback Loops in AI</vt:lpstr>
      <vt:lpstr>PowerPoint Presentation</vt:lpstr>
      <vt:lpstr>What AI can predict </vt:lpstr>
      <vt:lpstr>EU smart specialization ($120 billion ) </vt:lpstr>
      <vt:lpstr>Private data for decision-making</vt:lpstr>
      <vt:lpstr>Integrating digital &amp; physical </vt:lpstr>
      <vt:lpstr>AI in healthcare</vt:lpstr>
      <vt:lpstr>Leveraging complex networks  </vt:lpstr>
      <vt:lpstr>Beyond CS skills</vt:lpstr>
      <vt:lpstr>The future of work</vt:lpstr>
      <vt:lpstr>The geography of AI patents </vt:lpstr>
      <vt:lpstr>Being in the right place matters (more)</vt:lpstr>
      <vt:lpstr>European Hubs of the industries of the future</vt:lpstr>
      <vt:lpstr>Blockchain is the other automation revolution</vt:lpstr>
      <vt:lpstr>PowerPoint Presentation</vt:lpstr>
      <vt:lpstr>What you can not predict in a complex world</vt:lpstr>
      <vt:lpstr>Complex systems are governed by fat tails</vt:lpstr>
      <vt:lpstr>Complex systems &amp; human wisdom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2021-09-22T06:48:31Z</dcterms:modified>
</cp:coreProperties>
</file>